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97" r:id="rId3"/>
    <p:sldId id="295" r:id="rId4"/>
    <p:sldId id="294" r:id="rId5"/>
    <p:sldId id="296" r:id="rId6"/>
    <p:sldId id="293" r:id="rId7"/>
    <p:sldId id="393" r:id="rId8"/>
    <p:sldId id="361" r:id="rId9"/>
    <p:sldId id="387" r:id="rId10"/>
    <p:sldId id="374" r:id="rId11"/>
    <p:sldId id="316" r:id="rId12"/>
    <p:sldId id="345" r:id="rId13"/>
    <p:sldId id="366" r:id="rId14"/>
    <p:sldId id="315" r:id="rId15"/>
    <p:sldId id="303" r:id="rId16"/>
    <p:sldId id="354" r:id="rId17"/>
    <p:sldId id="358" r:id="rId18"/>
    <p:sldId id="357" r:id="rId19"/>
    <p:sldId id="350" r:id="rId20"/>
    <p:sldId id="375" r:id="rId21"/>
    <p:sldId id="401" r:id="rId22"/>
    <p:sldId id="394" r:id="rId23"/>
    <p:sldId id="382" r:id="rId24"/>
    <p:sldId id="397" r:id="rId25"/>
    <p:sldId id="400" r:id="rId26"/>
    <p:sldId id="399" r:id="rId27"/>
    <p:sldId id="398" r:id="rId28"/>
    <p:sldId id="339" r:id="rId29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7" autoAdjust="0"/>
    <p:restoredTop sz="89130" autoAdjust="0"/>
  </p:normalViewPr>
  <p:slideViewPr>
    <p:cSldViewPr>
      <p:cViewPr varScale="1">
        <p:scale>
          <a:sx n="76" d="100"/>
          <a:sy n="76" d="100"/>
        </p:scale>
        <p:origin x="169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CDD03-58B8-4C46-A636-B391B6EAFD84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A2BE0-BF2D-418D-AD85-4FC85922D0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8333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A2BE0-BF2D-418D-AD85-4FC85922D052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0155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7" name="Ondertitel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l-NL"/>
              <a:t>Klik om het opmaakprofiel van de modelondertitel te bewerken</a:t>
            </a:r>
            <a:endParaRPr lang="en-US"/>
          </a:p>
        </p:txBody>
      </p:sp>
      <p:sp>
        <p:nvSpPr>
          <p:cNvPr id="4" name="Tijdelijke aanduiding voor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DAF82384-C093-4273-8E4D-490F2A99D2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52D59-210B-4EAC-9A48-321207F5356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E02CCC1A-F338-4A45-9D5D-53AB05B111F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4D760-4006-4413-9B35-B4B301169D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voet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2EB59-918F-47C0-9E7B-1245C80F014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voet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097DB-1B19-4899-9C44-935EFB3172F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voet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EC3A0-7934-4B61-9EF3-3F422D2B274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voet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D41C9-0790-4DBF-9A17-F458326A6DA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met één afgeknipte en afgeronde hoek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hthoekige driehoek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Vrije v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Vrije v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9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1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EC5BE-496B-4216-9CED-E9A3AFFE6F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03902-1C45-41C3-9760-61002B31A24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voettekst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08D86-AE8F-4820-AF38-A291B1801F3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rije v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Vrije v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jdelijke aanduiding voor titel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  <a:endParaRPr lang="en-US"/>
          </a:p>
        </p:txBody>
      </p:sp>
      <p:sp>
        <p:nvSpPr>
          <p:cNvPr id="1029" name="Tijdelijke aanduiding voor tekst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2" name="Tijdelijke aanduiding voor voettekst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9E756BC3-1486-4D8F-BE46-DB029D6F5ED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grpSp>
        <p:nvGrpSpPr>
          <p:cNvPr id="1033" name="Groe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Vrije v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Vrije v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09" r:id="rId2"/>
    <p:sldLayoutId id="2147484818" r:id="rId3"/>
    <p:sldLayoutId id="2147484810" r:id="rId4"/>
    <p:sldLayoutId id="2147484811" r:id="rId5"/>
    <p:sldLayoutId id="2147484812" r:id="rId6"/>
    <p:sldLayoutId id="2147484813" r:id="rId7"/>
    <p:sldLayoutId id="2147484814" r:id="rId8"/>
    <p:sldLayoutId id="2147484819" r:id="rId9"/>
    <p:sldLayoutId id="2147484815" r:id="rId10"/>
    <p:sldLayoutId id="214748481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1463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2813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5863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1124744"/>
            <a:ext cx="8064896" cy="151216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sz="5400" dirty="0">
                <a:latin typeface="Arial Black" pitchFamily="34" charset="0"/>
              </a:rPr>
              <a:t>“ ENKELTJE  VENRAY ”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1044624" y="3789041"/>
            <a:ext cx="9000999" cy="3068960"/>
          </a:xfrm>
        </p:spPr>
        <p:txBody>
          <a:bodyPr/>
          <a:lstStyle/>
          <a:p>
            <a:pPr marR="0" defTabSz="912813" eaLnBrk="1" hangingPunct="1"/>
            <a:r>
              <a:rPr lang="nl-NL" sz="3200" dirty="0">
                <a:latin typeface="Arial Black" pitchFamily="34" charset="0"/>
              </a:rPr>
              <a:t>Beknopte geschiedenis van de </a:t>
            </a:r>
          </a:p>
          <a:p>
            <a:pPr marR="0" defTabSz="912813" eaLnBrk="1" hangingPunct="1"/>
            <a:r>
              <a:rPr lang="nl-NL" sz="3200" dirty="0">
                <a:latin typeface="Arial Black" pitchFamily="34" charset="0"/>
              </a:rPr>
              <a:t>psychiatrie in Limburg    </a:t>
            </a:r>
          </a:p>
          <a:p>
            <a:pPr marR="0" defTabSz="912813" eaLnBrk="1" hangingPunct="1"/>
            <a:endParaRPr lang="nl-NL" sz="3200" dirty="0">
              <a:latin typeface="Arial Black" pitchFamily="34" charset="0"/>
            </a:endParaRPr>
          </a:p>
          <a:p>
            <a:pPr marR="0" defTabSz="912813" eaLnBrk="1" hangingPunct="1"/>
            <a:endParaRPr lang="nl-NL" sz="3200" dirty="0">
              <a:latin typeface="Arial Black" pitchFamily="34" charset="0"/>
            </a:endParaRPr>
          </a:p>
          <a:p>
            <a:pPr marR="0" defTabSz="912813" eaLnBrk="1" hangingPunct="1"/>
            <a:r>
              <a:rPr lang="nl-NL" sz="3200" dirty="0">
                <a:latin typeface="Arial Black" pitchFamily="34" charset="0"/>
              </a:rPr>
              <a:t>Presentatie : Harry Frencken </a:t>
            </a:r>
            <a:r>
              <a:rPr lang="nl-NL" sz="3200" dirty="0">
                <a:solidFill>
                  <a:schemeClr val="bg1"/>
                </a:solidFill>
                <a:latin typeface="Arial Black" pitchFamily="34" charset="0"/>
              </a:rPr>
              <a:t>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>
          <a:xfrm>
            <a:off x="323850" y="333375"/>
            <a:ext cx="8229600" cy="503337"/>
          </a:xfrm>
        </p:spPr>
        <p:txBody>
          <a:bodyPr/>
          <a:lstStyle/>
          <a:p>
            <a:pPr defTabSz="912813" eaLnBrk="1" hangingPunct="1"/>
            <a:r>
              <a:rPr lang="nl-NL" sz="3600" dirty="0">
                <a:latin typeface="Arial Black" pitchFamily="34" charset="0"/>
              </a:rPr>
              <a:t>                 </a:t>
            </a:r>
            <a:r>
              <a:rPr lang="nl-NL" sz="3600" b="1" u="sng" dirty="0">
                <a:latin typeface="Arial Black" pitchFamily="34" charset="0"/>
              </a:rPr>
              <a:t>Henri </a:t>
            </a:r>
            <a:r>
              <a:rPr lang="nl-NL" sz="3600" b="1" u="sng" dirty="0" err="1">
                <a:latin typeface="Arial Black" pitchFamily="34" charset="0"/>
              </a:rPr>
              <a:t>Trynes</a:t>
            </a:r>
            <a:endParaRPr lang="nl-NL" sz="3600" b="1" u="sng" dirty="0">
              <a:latin typeface="Arial Black" pitchFamily="34" charset="0"/>
            </a:endParaRPr>
          </a:p>
        </p:txBody>
      </p:sp>
      <p:pic>
        <p:nvPicPr>
          <p:cNvPr id="17411" name="Tijdelijke aanduiding voor inhoud 3" descr="801 0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7704" y="840707"/>
            <a:ext cx="4493835" cy="620273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/>
          <p:cNvSpPr>
            <a:spLocks noGrp="1"/>
          </p:cNvSpPr>
          <p:nvPr>
            <p:ph type="title"/>
          </p:nvPr>
        </p:nvSpPr>
        <p:spPr>
          <a:xfrm>
            <a:off x="1476375" y="0"/>
            <a:ext cx="7210425" cy="765175"/>
          </a:xfrm>
        </p:spPr>
        <p:txBody>
          <a:bodyPr/>
          <a:lstStyle/>
          <a:p>
            <a:pPr defTabSz="912813" eaLnBrk="1" hangingPunct="1"/>
            <a:r>
              <a:rPr lang="nl-NL" sz="3600" b="1" u="sng">
                <a:latin typeface="Arial Black" pitchFamily="34" charset="0"/>
              </a:rPr>
              <a:t>De Broeders van Liefde</a:t>
            </a:r>
          </a:p>
        </p:txBody>
      </p:sp>
      <p:pic>
        <p:nvPicPr>
          <p:cNvPr id="22531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292" y="765175"/>
            <a:ext cx="8964074" cy="5977161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1042988" y="0"/>
            <a:ext cx="7643812" cy="1412875"/>
          </a:xfrm>
        </p:spPr>
        <p:txBody>
          <a:bodyPr/>
          <a:lstStyle/>
          <a:p>
            <a:pPr defTabSz="912813" eaLnBrk="1" hangingPunct="1"/>
            <a:r>
              <a:rPr lang="nl-NL" sz="3600" b="1" dirty="0">
                <a:latin typeface="Arial Black" pitchFamily="34" charset="0"/>
              </a:rPr>
              <a:t>          </a:t>
            </a:r>
            <a:r>
              <a:rPr lang="nl-NL" sz="3600" b="1" u="sng" dirty="0">
                <a:latin typeface="Arial Black" pitchFamily="34" charset="0"/>
              </a:rPr>
              <a:t>St. Servatius  </a:t>
            </a:r>
            <a:br>
              <a:rPr lang="nl-NL" sz="3600" b="1" u="sng" dirty="0">
                <a:latin typeface="Arial Black" pitchFamily="34" charset="0"/>
              </a:rPr>
            </a:br>
            <a:endParaRPr lang="nl-NL" sz="3600" b="1" u="sng" dirty="0">
              <a:latin typeface="Arial Black" pitchFamily="34" charset="0"/>
            </a:endParaRPr>
          </a:p>
        </p:txBody>
      </p:sp>
      <p:pic>
        <p:nvPicPr>
          <p:cNvPr id="21507" name="Tijdelijke aanduiding voor inhoud 3" descr="210 00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879" y="908720"/>
            <a:ext cx="9367838" cy="568893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1"/>
          <p:cNvSpPr>
            <a:spLocks noGrp="1"/>
          </p:cNvSpPr>
          <p:nvPr>
            <p:ph type="title"/>
          </p:nvPr>
        </p:nvSpPr>
        <p:spPr>
          <a:xfrm>
            <a:off x="1476375" y="108378"/>
            <a:ext cx="7210425" cy="584318"/>
          </a:xfrm>
        </p:spPr>
        <p:txBody>
          <a:bodyPr/>
          <a:lstStyle/>
          <a:p>
            <a:pPr defTabSz="912813" eaLnBrk="1" hangingPunct="1"/>
            <a:r>
              <a:rPr lang="nl-NL" sz="3600" b="1" u="sng" dirty="0">
                <a:latin typeface="Arial Black" pitchFamily="34" charset="0"/>
              </a:rPr>
              <a:t>De Zusters van Liefde</a:t>
            </a:r>
          </a:p>
        </p:txBody>
      </p:sp>
      <p:pic>
        <p:nvPicPr>
          <p:cNvPr id="24579" name="Tijdelijke aanduiding voor inhoud 3" descr="108 000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53" y="715980"/>
            <a:ext cx="8280920" cy="603364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>
          <a:xfrm>
            <a:off x="1403350" y="188913"/>
            <a:ext cx="6624638" cy="1079847"/>
          </a:xfrm>
        </p:spPr>
        <p:txBody>
          <a:bodyPr/>
          <a:lstStyle/>
          <a:p>
            <a:pPr defTabSz="912813" eaLnBrk="1" hangingPunct="1"/>
            <a:r>
              <a:rPr lang="nl-NL" sz="3600" b="1" dirty="0">
                <a:latin typeface="Arial Black" pitchFamily="34" charset="0"/>
              </a:rPr>
              <a:t>           </a:t>
            </a:r>
            <a:r>
              <a:rPr lang="nl-NL" sz="3600" b="1" u="sng" dirty="0">
                <a:latin typeface="Arial Black" pitchFamily="34" charset="0"/>
              </a:rPr>
              <a:t> St. Anna </a:t>
            </a:r>
            <a:br>
              <a:rPr lang="nl-NL" sz="3600" b="1" u="sng" dirty="0">
                <a:latin typeface="Arial Black" pitchFamily="34" charset="0"/>
              </a:rPr>
            </a:br>
            <a:endParaRPr lang="nl-NL" sz="3600" b="1" u="sng" dirty="0">
              <a:latin typeface="Arial Black" pitchFamily="34" charset="0"/>
            </a:endParaRPr>
          </a:p>
        </p:txBody>
      </p:sp>
      <p:pic>
        <p:nvPicPr>
          <p:cNvPr id="23555" name="Tijdelijke aanduiding voor inhoud 3" descr="110 000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836712"/>
            <a:ext cx="8208911" cy="569505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882352"/>
          </a:xfrm>
        </p:spPr>
        <p:txBody>
          <a:bodyPr/>
          <a:lstStyle/>
          <a:p>
            <a:r>
              <a:rPr lang="nl-NL" sz="3600" dirty="0">
                <a:latin typeface="Arial Black" pitchFamily="34" charset="0"/>
              </a:rPr>
              <a:t>           </a:t>
            </a:r>
            <a:r>
              <a:rPr lang="nl-NL" sz="3600" u="sng" dirty="0">
                <a:latin typeface="Arial Black" pitchFamily="34" charset="0"/>
              </a:rPr>
              <a:t> BEDVERPLEGING</a:t>
            </a:r>
          </a:p>
        </p:txBody>
      </p:sp>
      <p:pic>
        <p:nvPicPr>
          <p:cNvPr id="4" name="Tijdelijke aanduiding voor inhoud 3" descr="bedverpleg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260572"/>
            <a:ext cx="7463237" cy="559742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936625"/>
          </a:xfrm>
        </p:spPr>
        <p:txBody>
          <a:bodyPr/>
          <a:lstStyle/>
          <a:p>
            <a:pPr defTabSz="912813"/>
            <a:r>
              <a:rPr lang="nl-NL" sz="3600" u="sng" dirty="0">
                <a:latin typeface="Arial Black" pitchFamily="34" charset="0"/>
              </a:rPr>
              <a:t>PERMANENTE  BADVERPLEGING        </a:t>
            </a:r>
          </a:p>
        </p:txBody>
      </p:sp>
      <p:pic>
        <p:nvPicPr>
          <p:cNvPr id="28675" name="Tijdelijke aanduiding voor inhoud 3" descr="102 00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196975"/>
            <a:ext cx="7983537" cy="54006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1"/>
          <p:cNvSpPr>
            <a:spLocks noGrp="1"/>
          </p:cNvSpPr>
          <p:nvPr>
            <p:ph type="title"/>
          </p:nvPr>
        </p:nvSpPr>
        <p:spPr>
          <a:xfrm>
            <a:off x="395536" y="260350"/>
            <a:ext cx="8291264" cy="576362"/>
          </a:xfrm>
        </p:spPr>
        <p:txBody>
          <a:bodyPr/>
          <a:lstStyle/>
          <a:p>
            <a:pPr defTabSz="912813"/>
            <a:r>
              <a:rPr lang="nl-NL" sz="3600" b="1" dirty="0">
                <a:latin typeface="Arial Black" pitchFamily="34" charset="0"/>
              </a:rPr>
              <a:t>		</a:t>
            </a:r>
            <a:r>
              <a:rPr lang="nl-NL" sz="3600" b="1" u="sng" dirty="0">
                <a:latin typeface="Arial Black" pitchFamily="34" charset="0"/>
              </a:rPr>
              <a:t>INSULINE  KUUR</a:t>
            </a:r>
          </a:p>
        </p:txBody>
      </p:sp>
      <p:pic>
        <p:nvPicPr>
          <p:cNvPr id="29699" name="Tijdelijke aanduiding voor inhoud 3" descr="20160907_0924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83768" y="947738"/>
            <a:ext cx="3528095" cy="5854804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936625"/>
          </a:xfrm>
        </p:spPr>
        <p:txBody>
          <a:bodyPr/>
          <a:lstStyle/>
          <a:p>
            <a:pPr defTabSz="912813"/>
            <a:r>
              <a:rPr lang="nl-NL" u="sng">
                <a:latin typeface="Arial Black" pitchFamily="34" charset="0"/>
              </a:rPr>
              <a:t>Electro shock therapie</a:t>
            </a:r>
          </a:p>
        </p:txBody>
      </p:sp>
      <p:pic>
        <p:nvPicPr>
          <p:cNvPr id="30723" name="Tijdelijke aanduiding voor inhoud 3" descr="20160907_0924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230" y="1312468"/>
            <a:ext cx="8911266" cy="501213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9083675" cy="719137"/>
          </a:xfrm>
        </p:spPr>
        <p:txBody>
          <a:bodyPr/>
          <a:lstStyle/>
          <a:p>
            <a:pPr defTabSz="912813"/>
            <a:r>
              <a:rPr lang="nl-NL" sz="3600" b="1">
                <a:latin typeface="Arial Black" pitchFamily="34" charset="0"/>
              </a:rPr>
              <a:t> </a:t>
            </a:r>
            <a:r>
              <a:rPr lang="nl-NL" sz="3600" b="1" u="sng">
                <a:latin typeface="Arial Black" pitchFamily="34" charset="0"/>
              </a:rPr>
              <a:t>Werkverschaffing op St.Servatius </a:t>
            </a:r>
          </a:p>
        </p:txBody>
      </p:sp>
      <p:pic>
        <p:nvPicPr>
          <p:cNvPr id="33795" name="Tijdelijke aanduiding voor inhoud 5" descr="202 000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1065213"/>
            <a:ext cx="7200900" cy="565626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863600"/>
          </a:xfrm>
        </p:spPr>
        <p:txBody>
          <a:bodyPr/>
          <a:lstStyle/>
          <a:p>
            <a:pPr defTabSz="912813"/>
            <a:r>
              <a:rPr lang="nl-NL" sz="3600" b="1" u="sng">
                <a:latin typeface="Arial Black" pitchFamily="34" charset="0"/>
              </a:rPr>
              <a:t>Werkverschaffing op St. Anna</a:t>
            </a:r>
          </a:p>
        </p:txBody>
      </p:sp>
      <p:pic>
        <p:nvPicPr>
          <p:cNvPr id="34819" name="Tijdelijke aanduiding voor inhoud 3" descr="102 000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268413"/>
            <a:ext cx="7704137" cy="5259387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1"/>
          </a:xfrm>
        </p:spPr>
        <p:txBody>
          <a:bodyPr/>
          <a:lstStyle/>
          <a:p>
            <a:pPr defTabSz="912813"/>
            <a:r>
              <a:rPr lang="nl-NL" sz="3600" b="1" dirty="0">
                <a:latin typeface="Arial Black" pitchFamily="34" charset="0"/>
              </a:rPr>
              <a:t>          </a:t>
            </a:r>
            <a:r>
              <a:rPr lang="nl-NL" sz="3600" b="1" u="sng" dirty="0" err="1">
                <a:latin typeface="Arial Black" pitchFamily="34" charset="0"/>
              </a:rPr>
              <a:t>Gestichtsgeld</a:t>
            </a:r>
            <a:endParaRPr lang="nl-NL" sz="3600" b="1" u="sng" dirty="0">
              <a:latin typeface="Arial Black" pitchFamily="34" charset="0"/>
            </a:endParaRPr>
          </a:p>
        </p:txBody>
      </p:sp>
      <p:pic>
        <p:nvPicPr>
          <p:cNvPr id="35843" name="Tijdelijke aanduiding voor inhoud 3" descr="78 201 000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3913" y="1412777"/>
            <a:ext cx="7061200" cy="5045174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el 1"/>
          <p:cNvSpPr>
            <a:spLocks noGrp="1"/>
          </p:cNvSpPr>
          <p:nvPr>
            <p:ph type="title"/>
          </p:nvPr>
        </p:nvSpPr>
        <p:spPr>
          <a:xfrm>
            <a:off x="827088" y="260350"/>
            <a:ext cx="7859712" cy="576263"/>
          </a:xfrm>
        </p:spPr>
        <p:txBody>
          <a:bodyPr/>
          <a:lstStyle/>
          <a:p>
            <a:pPr defTabSz="912813"/>
            <a:r>
              <a:rPr lang="nl-NL" b="1" dirty="0"/>
              <a:t>        </a:t>
            </a:r>
            <a:r>
              <a:rPr lang="nl-NL" sz="3600" b="1" u="sng" dirty="0">
                <a:latin typeface="Arial Black" pitchFamily="34" charset="0"/>
              </a:rPr>
              <a:t>De “ Mallenmolen ”</a:t>
            </a:r>
          </a:p>
        </p:txBody>
      </p:sp>
      <p:pic>
        <p:nvPicPr>
          <p:cNvPr id="40963" name="Tijdelijke aanduiding voor inhoud 3" descr="102 00004 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3513" y="793750"/>
            <a:ext cx="8801100" cy="57150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el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7786687" cy="1009650"/>
          </a:xfrm>
        </p:spPr>
        <p:txBody>
          <a:bodyPr/>
          <a:lstStyle/>
          <a:p>
            <a:pPr defTabSz="912813"/>
            <a:r>
              <a:rPr lang="nl-NL" sz="3600" b="1" u="sng">
                <a:latin typeface="Arial Black" pitchFamily="34" charset="0"/>
              </a:rPr>
              <a:t>Tijdens de 2</a:t>
            </a:r>
            <a:r>
              <a:rPr lang="nl-NL" sz="3600" b="1" u="sng" baseline="30000">
                <a:latin typeface="Arial Black" pitchFamily="34" charset="0"/>
              </a:rPr>
              <a:t>e</a:t>
            </a:r>
            <a:r>
              <a:rPr lang="nl-NL" sz="3600" b="1" u="sng">
                <a:latin typeface="Arial Black" pitchFamily="34" charset="0"/>
              </a:rPr>
              <a:t> Wereldoorlog</a:t>
            </a:r>
          </a:p>
        </p:txBody>
      </p:sp>
      <p:sp>
        <p:nvSpPr>
          <p:cNvPr id="43011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840287"/>
          </a:xfrm>
        </p:spPr>
        <p:txBody>
          <a:bodyPr/>
          <a:lstStyle/>
          <a:p>
            <a:pPr defTabSz="912813"/>
            <a:r>
              <a:rPr lang="nl-NL" sz="2800" dirty="0">
                <a:latin typeface="Arial Black" pitchFamily="34" charset="0"/>
              </a:rPr>
              <a:t>Instituten zitten vol met patiënten,   ook uit </a:t>
            </a:r>
            <a:r>
              <a:rPr lang="nl-NL" sz="2800" dirty="0" err="1">
                <a:latin typeface="Arial Black" pitchFamily="34" charset="0"/>
              </a:rPr>
              <a:t>Sancta</a:t>
            </a:r>
            <a:r>
              <a:rPr lang="nl-NL" sz="2800" dirty="0">
                <a:latin typeface="Arial Black" pitchFamily="34" charset="0"/>
              </a:rPr>
              <a:t> Maria Noordwijkerhout </a:t>
            </a:r>
          </a:p>
          <a:p>
            <a:pPr defTabSz="912813"/>
            <a:endParaRPr lang="nl-NL" sz="2800" dirty="0">
              <a:latin typeface="Arial Black" pitchFamily="34" charset="0"/>
            </a:endParaRPr>
          </a:p>
          <a:p>
            <a:pPr defTabSz="912813"/>
            <a:r>
              <a:rPr lang="nl-NL" sz="2800" dirty="0">
                <a:latin typeface="Arial Black" pitchFamily="34" charset="0"/>
              </a:rPr>
              <a:t>Oktober 1944 bombardement op Venray</a:t>
            </a:r>
          </a:p>
          <a:p>
            <a:pPr defTabSz="912813"/>
            <a:endParaRPr lang="nl-NL" sz="2800" dirty="0">
              <a:latin typeface="Arial Black" pitchFamily="34" charset="0"/>
            </a:endParaRPr>
          </a:p>
          <a:p>
            <a:pPr defTabSz="912813"/>
            <a:r>
              <a:rPr lang="nl-NL" sz="2800" dirty="0">
                <a:latin typeface="Arial Black" pitchFamily="34" charset="0"/>
              </a:rPr>
              <a:t>Verwoesting St. Anna </a:t>
            </a:r>
          </a:p>
          <a:p>
            <a:pPr defTabSz="912813"/>
            <a:endParaRPr lang="nl-NL" sz="2800" dirty="0">
              <a:latin typeface="Arial Black" pitchFamily="34" charset="0"/>
            </a:endParaRPr>
          </a:p>
          <a:p>
            <a:pPr defTabSz="912813"/>
            <a:r>
              <a:rPr lang="nl-NL" sz="2800" dirty="0">
                <a:latin typeface="Arial Black" pitchFamily="34" charset="0"/>
              </a:rPr>
              <a:t>Het kelderleven op St. Servatius.</a:t>
            </a:r>
          </a:p>
          <a:p>
            <a:pPr defTabSz="912813">
              <a:buFont typeface="Wingdings 2" pitchFamily="18" charset="2"/>
              <a:buNone/>
            </a:pPr>
            <a:endParaRPr lang="nl-NL" sz="2800" dirty="0">
              <a:latin typeface="Arial Black" pitchFamily="34" charset="0"/>
            </a:endParaRPr>
          </a:p>
          <a:p>
            <a:pPr defTabSz="912813">
              <a:buFont typeface="Wingdings 2" pitchFamily="18" charset="2"/>
              <a:buNone/>
            </a:pPr>
            <a:endParaRPr lang="nl-NL" sz="28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576262"/>
          </a:xfrm>
        </p:spPr>
        <p:txBody>
          <a:bodyPr/>
          <a:lstStyle/>
          <a:p>
            <a:pPr defTabSz="912813"/>
            <a:r>
              <a:rPr lang="nl-NL" sz="3600" b="1" u="sng">
                <a:latin typeface="Arial Black" pitchFamily="34" charset="0"/>
              </a:rPr>
              <a:t>   Verwoesting  van  St. Anna</a:t>
            </a:r>
          </a:p>
        </p:txBody>
      </p:sp>
      <p:pic>
        <p:nvPicPr>
          <p:cNvPr id="44035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" y="836613"/>
            <a:ext cx="8697913" cy="5761037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el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92163"/>
          </a:xfrm>
        </p:spPr>
        <p:txBody>
          <a:bodyPr/>
          <a:lstStyle/>
          <a:p>
            <a:pPr defTabSz="912813"/>
            <a:r>
              <a:rPr lang="nl-NL" sz="3600" b="1" u="sng">
                <a:latin typeface="Arial Black" pitchFamily="34" charset="0"/>
              </a:rPr>
              <a:t>De evacuatie o.a. naar Woensel</a:t>
            </a:r>
          </a:p>
        </p:txBody>
      </p:sp>
      <p:pic>
        <p:nvPicPr>
          <p:cNvPr id="48131" name="Tijdelijke aanduiding voor inhoud 17" descr="106 0008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085325"/>
            <a:ext cx="8003232" cy="5600674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el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56234"/>
          </a:xfrm>
        </p:spPr>
        <p:txBody>
          <a:bodyPr/>
          <a:lstStyle/>
          <a:p>
            <a:pPr defTabSz="912813"/>
            <a:r>
              <a:rPr lang="nl-NL" sz="3600" dirty="0">
                <a:latin typeface="Arial Black" panose="020B0A04020102020204" pitchFamily="34" charset="0"/>
              </a:rPr>
              <a:t>Kelderleven  op  st.  Servatius</a:t>
            </a:r>
          </a:p>
        </p:txBody>
      </p:sp>
      <p:pic>
        <p:nvPicPr>
          <p:cNvPr id="47107" name="Tijdelijke aanduiding voor inhoud 3" descr="206 000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3568" y="1016882"/>
            <a:ext cx="8766615" cy="5841117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el 1"/>
          <p:cNvSpPr>
            <a:spLocks noGrp="1"/>
          </p:cNvSpPr>
          <p:nvPr>
            <p:ph type="title"/>
          </p:nvPr>
        </p:nvSpPr>
        <p:spPr>
          <a:xfrm>
            <a:off x="1042988" y="476250"/>
            <a:ext cx="7643812" cy="936625"/>
          </a:xfrm>
        </p:spPr>
        <p:txBody>
          <a:bodyPr/>
          <a:lstStyle/>
          <a:p>
            <a:pPr defTabSz="912813"/>
            <a:r>
              <a:rPr lang="nl-NL" sz="3600" b="1" u="sng" dirty="0">
                <a:latin typeface="Arial Black" pitchFamily="34" charset="0"/>
              </a:rPr>
              <a:t>Grote paviljoens met veel patiënten en weinig privacy</a:t>
            </a:r>
          </a:p>
        </p:txBody>
      </p:sp>
      <p:pic>
        <p:nvPicPr>
          <p:cNvPr id="50179" name="Tijdelijke aanduiding voor inhoud 3" descr="308 000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1557338"/>
            <a:ext cx="7343775" cy="501015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el 1"/>
          <p:cNvSpPr>
            <a:spLocks noGrp="1"/>
          </p:cNvSpPr>
          <p:nvPr>
            <p:ph type="title"/>
          </p:nvPr>
        </p:nvSpPr>
        <p:spPr>
          <a:xfrm>
            <a:off x="323528" y="278602"/>
            <a:ext cx="8640763" cy="1224136"/>
          </a:xfrm>
        </p:spPr>
        <p:txBody>
          <a:bodyPr/>
          <a:lstStyle/>
          <a:p>
            <a:pPr defTabSz="912813"/>
            <a:r>
              <a:rPr lang="nl-NL" sz="3600" dirty="0">
                <a:latin typeface="Arial Black" pitchFamily="34" charset="0"/>
              </a:rPr>
              <a:t>	</a:t>
            </a:r>
            <a:r>
              <a:rPr lang="nl-NL" sz="3600" u="sng" dirty="0">
                <a:latin typeface="Arial Black" pitchFamily="34" charset="0"/>
              </a:rPr>
              <a:t>Eerste  </a:t>
            </a:r>
            <a:r>
              <a:rPr lang="nl-NL" sz="3600" u="sng" dirty="0" err="1">
                <a:latin typeface="Arial Black" pitchFamily="34" charset="0"/>
              </a:rPr>
              <a:t>psychofarmacum</a:t>
            </a:r>
            <a:r>
              <a:rPr lang="nl-NL" sz="3600" u="sng" dirty="0">
                <a:latin typeface="Arial Black" pitchFamily="34" charset="0"/>
              </a:rPr>
              <a:t>          </a:t>
            </a:r>
            <a:br>
              <a:rPr lang="nl-NL" dirty="0">
                <a:latin typeface="Arial Black" pitchFamily="34" charset="0"/>
              </a:rPr>
            </a:br>
            <a:r>
              <a:rPr lang="nl-NL" dirty="0">
                <a:latin typeface="Arial Black" pitchFamily="34" charset="0"/>
              </a:rPr>
              <a:t> </a:t>
            </a:r>
            <a:r>
              <a:rPr lang="nl-NL" sz="3200" dirty="0">
                <a:latin typeface="Arial Black" pitchFamily="34" charset="0"/>
              </a:rPr>
              <a:t>1</a:t>
            </a:r>
            <a:r>
              <a:rPr lang="nl-NL" sz="3200" b="1" dirty="0">
                <a:latin typeface="Arial Black" pitchFamily="34" charset="0"/>
              </a:rPr>
              <a:t>952  LARGACTIL ( chloorpromazine)</a:t>
            </a:r>
          </a:p>
        </p:txBody>
      </p:sp>
      <p:pic>
        <p:nvPicPr>
          <p:cNvPr id="53251" name="Tijdelijke aanduiding voor inhoud 3" descr="20160907_0922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99792" y="1502738"/>
            <a:ext cx="3168352" cy="5283979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8A6937-3B41-A1C6-1D44-CFC0CB717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80120"/>
          </a:xfrm>
        </p:spPr>
        <p:txBody>
          <a:bodyPr/>
          <a:lstStyle/>
          <a:p>
            <a:r>
              <a:rPr lang="nl-NL" b="1" dirty="0"/>
              <a:t>   </a:t>
            </a:r>
            <a:r>
              <a:rPr lang="nl-NL" sz="4000" b="1" dirty="0">
                <a:latin typeface="Arial Black" panose="020B0A04020102020204" pitchFamily="34" charset="0"/>
              </a:rPr>
              <a:t>Jaren ‘ 70 :  Antipsychiatrie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98F9B94-E3AF-F451-B7E5-6DBFA7013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1"/>
          </a:xfrm>
        </p:spPr>
        <p:txBody>
          <a:bodyPr/>
          <a:lstStyle/>
          <a:p>
            <a:pPr marL="0" indent="0">
              <a:buNone/>
            </a:pPr>
            <a:endParaRPr lang="nl-NL" sz="32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Stichting  </a:t>
            </a:r>
            <a:r>
              <a:rPr lang="nl-NL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Pandorra</a:t>
            </a:r>
            <a:endParaRPr lang="nl-NL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“ Gekkenkrant ”</a:t>
            </a:r>
          </a:p>
          <a:p>
            <a:pPr marL="0" indent="0">
              <a:buNone/>
            </a:pPr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“ Wie is van Hout ”, psychiater Jan </a:t>
            </a:r>
            <a:r>
              <a:rPr lang="nl-NL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Foudraine</a:t>
            </a:r>
            <a:endParaRPr lang="nl-NL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“</a:t>
            </a:r>
            <a:r>
              <a:rPr lang="nl-NL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flew</a:t>
            </a:r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over </a:t>
            </a:r>
            <a:r>
              <a:rPr lang="nl-NL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Cuckoo’s</a:t>
            </a:r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nest ”</a:t>
            </a:r>
          </a:p>
          <a:p>
            <a:pPr marL="0" indent="0">
              <a:buNone/>
            </a:pPr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Eerste  Patiënten raad/vertrouwenspersoon</a:t>
            </a:r>
          </a:p>
          <a:p>
            <a:pPr marL="0" indent="0">
              <a:buNone/>
            </a:pPr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Extramuralisering o.a. Half way </a:t>
            </a:r>
            <a:r>
              <a:rPr lang="nl-NL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houses</a:t>
            </a:r>
            <a:endParaRPr lang="nl-NL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</a:t>
            </a:r>
            <a:r>
              <a:rPr lang="nl-NL" sz="32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DEHOSPITALISATIE  EN  RESOCIALISATIE</a:t>
            </a:r>
          </a:p>
          <a:p>
            <a:endParaRPr lang="nl-NL" sz="32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6168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589B5-0465-5FFB-31ED-02946FAA4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52128"/>
          </a:xfrm>
        </p:spPr>
        <p:txBody>
          <a:bodyPr/>
          <a:lstStyle/>
          <a:p>
            <a:r>
              <a:rPr lang="nl-NL" sz="4000" u="sng" dirty="0">
                <a:solidFill>
                  <a:schemeClr val="accent1"/>
                </a:solidFill>
                <a:latin typeface="Arial Black" panose="020B0A04020102020204" pitchFamily="34" charset="0"/>
              </a:rPr>
              <a:t>Regionalisatie  in  Limburg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E445BA-4E4D-C87A-6308-1DEB3E29B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28800"/>
            <a:ext cx="8424936" cy="4824536"/>
          </a:xfrm>
        </p:spPr>
        <p:txBody>
          <a:bodyPr/>
          <a:lstStyle/>
          <a:p>
            <a:endParaRPr lang="nl-NL" dirty="0"/>
          </a:p>
          <a:p>
            <a:r>
              <a:rPr lang="nl-NL" sz="3200" dirty="0">
                <a:latin typeface="Arial Black" panose="020B0A04020102020204" pitchFamily="34" charset="0"/>
              </a:rPr>
              <a:t>Noord  en Midden Limburg – Venray</a:t>
            </a:r>
          </a:p>
          <a:p>
            <a:endParaRPr lang="nl-NL" sz="3200" dirty="0">
              <a:latin typeface="Arial Black" panose="020B0A04020102020204" pitchFamily="34" charset="0"/>
            </a:endParaRPr>
          </a:p>
          <a:p>
            <a:r>
              <a:rPr lang="nl-NL" sz="3200" dirty="0">
                <a:latin typeface="Arial Black" panose="020B0A04020102020204" pitchFamily="34" charset="0"/>
              </a:rPr>
              <a:t>Oostelijke Mijnstreek – </a:t>
            </a:r>
            <a:r>
              <a:rPr lang="nl-NL" sz="3200" dirty="0" err="1">
                <a:latin typeface="Arial Black" panose="020B0A04020102020204" pitchFamily="34" charset="0"/>
              </a:rPr>
              <a:t>Welterhof</a:t>
            </a:r>
            <a:r>
              <a:rPr lang="nl-NL" sz="3200" dirty="0">
                <a:latin typeface="Arial Black" panose="020B0A04020102020204" pitchFamily="34" charset="0"/>
              </a:rPr>
              <a:t>  Heerlen</a:t>
            </a:r>
          </a:p>
          <a:p>
            <a:endParaRPr lang="nl-NL" sz="3200" dirty="0">
              <a:latin typeface="Arial Black" panose="020B0A04020102020204" pitchFamily="34" charset="0"/>
            </a:endParaRPr>
          </a:p>
          <a:p>
            <a:r>
              <a:rPr lang="nl-NL" sz="3200" dirty="0">
                <a:latin typeface="Arial Black" panose="020B0A04020102020204" pitchFamily="34" charset="0"/>
              </a:rPr>
              <a:t>Westelijke  Mijnstreek- </a:t>
            </a:r>
            <a:r>
              <a:rPr lang="nl-NL" sz="3200" dirty="0" err="1">
                <a:latin typeface="Arial Black" panose="020B0A04020102020204" pitchFamily="34" charset="0"/>
              </a:rPr>
              <a:t>Vijverdal</a:t>
            </a:r>
            <a:r>
              <a:rPr lang="nl-NL" sz="3200" dirty="0">
                <a:latin typeface="Arial Black" panose="020B0A04020102020204" pitchFamily="34" charset="0"/>
              </a:rPr>
              <a:t>  Maastricht</a:t>
            </a:r>
          </a:p>
        </p:txBody>
      </p:sp>
    </p:spTree>
    <p:extLst>
      <p:ext uri="{BB962C8B-B14F-4D97-AF65-F5344CB8AC3E}">
        <p14:creationId xmlns:p14="http://schemas.microsoft.com/office/powerpoint/2010/main" val="123558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el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836712"/>
          </a:xfrm>
        </p:spPr>
        <p:txBody>
          <a:bodyPr/>
          <a:lstStyle/>
          <a:p>
            <a:pPr defTabSz="912813"/>
            <a:r>
              <a:rPr lang="nl-NL" sz="3600" b="1" u="sng">
                <a:latin typeface="Arial Black" pitchFamily="34" charset="0"/>
              </a:rPr>
              <a:t> NIEUWBOUW </a:t>
            </a:r>
            <a:r>
              <a:rPr lang="nl-NL" sz="3600" b="1" u="sng" dirty="0">
                <a:latin typeface="Arial Black" pitchFamily="34" charset="0"/>
              </a:rPr>
              <a:t>BEGIN </a:t>
            </a:r>
            <a:r>
              <a:rPr lang="nl-NL" sz="3600" b="1" u="sng">
                <a:latin typeface="Arial Black" pitchFamily="34" charset="0"/>
              </a:rPr>
              <a:t>JAREN 70</a:t>
            </a:r>
            <a:endParaRPr lang="nl-NL" sz="3600" b="1" u="sng" dirty="0">
              <a:latin typeface="Arial Black" pitchFamily="34" charset="0"/>
            </a:endParaRPr>
          </a:p>
        </p:txBody>
      </p:sp>
      <p:pic>
        <p:nvPicPr>
          <p:cNvPr id="64515" name="Tijdelijke aanduiding voor inhoud 3" descr="202 003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1520" y="1052736"/>
            <a:ext cx="8712967" cy="5600626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B1812C-E12D-E377-6786-8DF9FDD01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4136"/>
          </a:xfrm>
        </p:spPr>
        <p:txBody>
          <a:bodyPr/>
          <a:lstStyle/>
          <a:p>
            <a:endParaRPr lang="nl-NL" sz="3600" dirty="0">
              <a:latin typeface="Arial Black" panose="020B0A04020102020204" pitchFamily="34" charset="0"/>
            </a:endParaRP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AF846E5-9036-459A-A01F-69DB5C98C7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32656"/>
            <a:ext cx="9140611" cy="628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5930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6E7224-8D19-83EF-57A8-871DE60FD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/>
          <a:lstStyle/>
          <a:p>
            <a:r>
              <a:rPr lang="nl-NL" sz="3600" dirty="0">
                <a:latin typeface="Arial Black" panose="020B0A04020102020204" pitchFamily="34" charset="0"/>
              </a:rPr>
              <a:t>         Sociale  Psychiatrie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91745A-CB11-6A98-740E-9BFF1A8F3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507288" cy="5040559"/>
          </a:xfrm>
        </p:spPr>
        <p:txBody>
          <a:bodyPr/>
          <a:lstStyle/>
          <a:p>
            <a:endParaRPr lang="nl-NL" dirty="0"/>
          </a:p>
          <a:p>
            <a:pPr marL="0" indent="0">
              <a:buNone/>
            </a:pPr>
            <a:r>
              <a:rPr lang="nl-NL" dirty="0">
                <a:latin typeface="Arial Black" panose="020B0A04020102020204" pitchFamily="34" charset="0"/>
              </a:rPr>
              <a:t>*   SPD  , Sociaal Psychiatrische Dienst</a:t>
            </a:r>
          </a:p>
          <a:p>
            <a:endParaRPr lang="nl-NL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nl-NL" dirty="0">
                <a:latin typeface="Arial Black" panose="020B0A04020102020204" pitchFamily="34" charset="0"/>
              </a:rPr>
              <a:t>*   RIAGG,  Regionaal Instituut Ambulante 		      Geestelijke Gezondheidszorg</a:t>
            </a:r>
          </a:p>
          <a:p>
            <a:pPr marL="0" indent="0">
              <a:buNone/>
            </a:pPr>
            <a:r>
              <a:rPr lang="nl-NL" dirty="0">
                <a:latin typeface="Arial Black" panose="020B0A04020102020204" pitchFamily="34" charset="0"/>
              </a:rPr>
              <a:t>	</a:t>
            </a:r>
          </a:p>
          <a:p>
            <a:pPr marL="0" indent="0">
              <a:buNone/>
            </a:pPr>
            <a:r>
              <a:rPr lang="nl-NL" dirty="0">
                <a:latin typeface="Arial Black" panose="020B0A04020102020204" pitchFamily="34" charset="0"/>
              </a:rPr>
              <a:t>*   “ Basis  GGZ ” - ambulante behandelingen</a:t>
            </a:r>
          </a:p>
          <a:p>
            <a:pPr marL="0" indent="0">
              <a:buNone/>
            </a:pPr>
            <a:r>
              <a:rPr lang="nl-NL" dirty="0">
                <a:latin typeface="Arial Black" panose="020B0A04020102020204" pitchFamily="34" charset="0"/>
              </a:rPr>
              <a:t>	</a:t>
            </a:r>
          </a:p>
          <a:p>
            <a:pPr marL="0" indent="0">
              <a:buNone/>
            </a:pPr>
            <a:r>
              <a:rPr lang="nl-NL" dirty="0">
                <a:latin typeface="Arial Black" panose="020B0A04020102020204" pitchFamily="34" charset="0"/>
              </a:rPr>
              <a:t>    FACT teams : </a:t>
            </a:r>
            <a:r>
              <a:rPr lang="nl-NL" dirty="0" err="1">
                <a:latin typeface="Arial Black" panose="020B0A04020102020204" pitchFamily="34" charset="0"/>
              </a:rPr>
              <a:t>Flexible</a:t>
            </a:r>
            <a:r>
              <a:rPr lang="nl-NL" dirty="0">
                <a:latin typeface="Arial Black" panose="020B0A04020102020204" pitchFamily="34" charset="0"/>
              </a:rPr>
              <a:t> </a:t>
            </a:r>
            <a:r>
              <a:rPr lang="nl-NL" dirty="0" err="1">
                <a:latin typeface="Arial Black" panose="020B0A04020102020204" pitchFamily="34" charset="0"/>
              </a:rPr>
              <a:t>Assertive</a:t>
            </a:r>
            <a:r>
              <a:rPr lang="nl-NL" dirty="0">
                <a:latin typeface="Arial Black" panose="020B0A04020102020204" pitchFamily="34" charset="0"/>
              </a:rPr>
              <a:t> 				     Community Treatment</a:t>
            </a:r>
          </a:p>
          <a:p>
            <a:pPr marL="666750" lvl="2" indent="0">
              <a:buNone/>
            </a:pPr>
            <a:r>
              <a:rPr lang="nl-NL" sz="2800" dirty="0">
                <a:latin typeface="Arial Black" panose="020B0A04020102020204" pitchFamily="34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605867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4AD46E-D7D5-AEAB-C4CD-6CAEDD103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022"/>
            <a:ext cx="8229600" cy="1138730"/>
          </a:xfrm>
        </p:spPr>
        <p:txBody>
          <a:bodyPr/>
          <a:lstStyle/>
          <a:p>
            <a:r>
              <a:rPr lang="nl-NL" sz="3600" b="1" dirty="0">
                <a:latin typeface="Arial Black" panose="020B0A04020102020204" pitchFamily="34" charset="0"/>
              </a:rPr>
              <a:t>    </a:t>
            </a:r>
            <a:r>
              <a:rPr lang="nl-NL" sz="4400" b="1" dirty="0">
                <a:latin typeface="Arial Black" panose="020B0A04020102020204" pitchFamily="34" charset="0"/>
              </a:rPr>
              <a:t>Nieuwbouw begin 2000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F449BA6-3FCE-6BAE-945A-DE541AAC0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658" y="1268760"/>
            <a:ext cx="8510822" cy="5531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0442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C858DC-FB98-5A83-55F7-0C7F927A9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7DC0FBA-24F6-9A64-41AF-F59F08B993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030894" y="76535"/>
            <a:ext cx="6669360" cy="689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3659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el 1"/>
          <p:cNvSpPr>
            <a:spLocks noGrp="1"/>
          </p:cNvSpPr>
          <p:nvPr>
            <p:ph type="title"/>
          </p:nvPr>
        </p:nvSpPr>
        <p:spPr>
          <a:xfrm>
            <a:off x="179512" y="-1395536"/>
            <a:ext cx="7776865" cy="7416899"/>
          </a:xfrm>
        </p:spPr>
        <p:txBody>
          <a:bodyPr/>
          <a:lstStyle/>
          <a:p>
            <a:pPr defTabSz="912813"/>
            <a:br>
              <a:rPr lang="nl-NL" sz="3600" b="1" u="sng" dirty="0">
                <a:latin typeface="Arial Black" pitchFamily="34" charset="0"/>
              </a:rPr>
            </a:br>
            <a:br>
              <a:rPr lang="nl-NL" sz="3600" b="1" dirty="0">
                <a:latin typeface="Arial Black" pitchFamily="34" charset="0"/>
              </a:rPr>
            </a:br>
            <a:br>
              <a:rPr lang="nl-NL" sz="3600" b="1" dirty="0">
                <a:solidFill>
                  <a:schemeClr val="tx1"/>
                </a:solidFill>
                <a:latin typeface="Arial Black" pitchFamily="34" charset="0"/>
              </a:rPr>
            </a:br>
            <a:br>
              <a:rPr lang="nl-NL" sz="3600" b="1" dirty="0">
                <a:solidFill>
                  <a:schemeClr val="tx1"/>
                </a:solidFill>
                <a:latin typeface="Arial Black" pitchFamily="34" charset="0"/>
              </a:rPr>
            </a:br>
            <a:br>
              <a:rPr lang="nl-NL" sz="3600" b="1" dirty="0">
                <a:solidFill>
                  <a:schemeClr val="tx1"/>
                </a:solidFill>
                <a:latin typeface="Arial Black" pitchFamily="34" charset="0"/>
              </a:rPr>
            </a:br>
            <a:br>
              <a:rPr lang="nl-NL" sz="3600" b="1" u="sng" dirty="0">
                <a:latin typeface="Arial Black" pitchFamily="34" charset="0"/>
              </a:rPr>
            </a:br>
            <a:br>
              <a:rPr lang="nl-NL" sz="3600" b="1" u="sng" dirty="0">
                <a:latin typeface="Arial Black" pitchFamily="34" charset="0"/>
              </a:rPr>
            </a:br>
            <a:endParaRPr lang="nl-NL" sz="3600" b="1" u="sng" dirty="0">
              <a:latin typeface="Arial Black" pitchFamily="34" charset="0"/>
            </a:endParaRPr>
          </a:p>
        </p:txBody>
      </p:sp>
      <p:pic>
        <p:nvPicPr>
          <p:cNvPr id="69635" name="Tijdelijke aanduiding voor inhoud 3" descr="DSCN01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35696" y="75766"/>
            <a:ext cx="5256584" cy="659359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room">
  <a:themeElements>
    <a:clrScheme name="Stroom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Stroom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troom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troom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Stroom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2501</TotalTime>
  <Words>263</Words>
  <Application>Microsoft Office PowerPoint</Application>
  <PresentationFormat>Diavoorstelling (4:3)</PresentationFormat>
  <Paragraphs>62</Paragraphs>
  <Slides>28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28</vt:i4>
      </vt:variant>
    </vt:vector>
  </HeadingPairs>
  <TitlesOfParts>
    <vt:vector size="34" baseType="lpstr">
      <vt:lpstr>Arial</vt:lpstr>
      <vt:lpstr>Arial Black</vt:lpstr>
      <vt:lpstr>Calibri</vt:lpstr>
      <vt:lpstr>Constantia</vt:lpstr>
      <vt:lpstr>Wingdings 2</vt:lpstr>
      <vt:lpstr>Stroom</vt:lpstr>
      <vt:lpstr>“ ENKELTJE  VENRAY ”</vt:lpstr>
      <vt:lpstr>                 Henri Trynes</vt:lpstr>
      <vt:lpstr>De Broeders van Liefde</vt:lpstr>
      <vt:lpstr>          St. Servatius   </vt:lpstr>
      <vt:lpstr>De Zusters van Liefde</vt:lpstr>
      <vt:lpstr>            St. Anna  </vt:lpstr>
      <vt:lpstr>            BEDVERPLEGING</vt:lpstr>
      <vt:lpstr>PERMANENTE  BADVERPLEGING        </vt:lpstr>
      <vt:lpstr>  INSULINE  KUUR</vt:lpstr>
      <vt:lpstr>Electro shock therapie</vt:lpstr>
      <vt:lpstr> Werkverschaffing op St.Servatius </vt:lpstr>
      <vt:lpstr>Werkverschaffing op St. Anna</vt:lpstr>
      <vt:lpstr>          Gestichtsgeld</vt:lpstr>
      <vt:lpstr>        De “ Mallenmolen ”</vt:lpstr>
      <vt:lpstr>Tijdens de 2e Wereldoorlog</vt:lpstr>
      <vt:lpstr>   Verwoesting  van  St. Anna</vt:lpstr>
      <vt:lpstr>De evacuatie o.a. naar Woensel</vt:lpstr>
      <vt:lpstr>Kelderleven  op  st.  Servatius</vt:lpstr>
      <vt:lpstr>Grote paviljoens met veel patiënten en weinig privacy</vt:lpstr>
      <vt:lpstr> Eerste  psychofarmacum            1952  LARGACTIL ( chloorpromazine)</vt:lpstr>
      <vt:lpstr>   Jaren ‘ 70 :  Antipsychiatrie</vt:lpstr>
      <vt:lpstr>Regionalisatie  in  Limburg</vt:lpstr>
      <vt:lpstr> NIEUWBOUW BEGIN JAREN 70</vt:lpstr>
      <vt:lpstr>PowerPoint-presentatie</vt:lpstr>
      <vt:lpstr>         Sociale  Psychiatrie</vt:lpstr>
      <vt:lpstr>    Nieuwbouw begin 2000</vt:lpstr>
      <vt:lpstr>PowerPoint-presentatie</vt:lpstr>
      <vt:lpstr>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Geschiedenis van de psychiatrie</dc:title>
  <dc:creator>Haegens</dc:creator>
  <cp:lastModifiedBy>Harry Frencken</cp:lastModifiedBy>
  <cp:revision>226</cp:revision>
  <dcterms:created xsi:type="dcterms:W3CDTF">2010-01-27T12:19:03Z</dcterms:created>
  <dcterms:modified xsi:type="dcterms:W3CDTF">2026-09-30T14:23:29Z</dcterms:modified>
</cp:coreProperties>
</file>